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ba Moeen" userId="a1b9f506-db35-48da-a19c-c59fed32cc09" providerId="ADAL" clId="{97C931C3-1479-464C-B7A1-7DF2E4047EEE}"/>
    <pc:docChg chg="undo custSel modSld">
      <pc:chgData name="Heba Moeen" userId="a1b9f506-db35-48da-a19c-c59fed32cc09" providerId="ADAL" clId="{97C931C3-1479-464C-B7A1-7DF2E4047EEE}" dt="2023-12-29T15:11:49.046" v="27" actId="20577"/>
      <pc:docMkLst>
        <pc:docMk/>
      </pc:docMkLst>
      <pc:sldChg chg="modSp mod">
        <pc:chgData name="Heba Moeen" userId="a1b9f506-db35-48da-a19c-c59fed32cc09" providerId="ADAL" clId="{97C931C3-1479-464C-B7A1-7DF2E4047EEE}" dt="2023-12-29T15:11:49.046" v="27" actId="20577"/>
        <pc:sldMkLst>
          <pc:docMk/>
          <pc:sldMk cId="2614592812" sldId="259"/>
        </pc:sldMkLst>
        <pc:spChg chg="mod">
          <ac:chgData name="Heba Moeen" userId="a1b9f506-db35-48da-a19c-c59fed32cc09" providerId="ADAL" clId="{97C931C3-1479-464C-B7A1-7DF2E4047EEE}" dt="2023-12-29T15:11:49.046" v="27" actId="20577"/>
          <ac:spMkLst>
            <pc:docMk/>
            <pc:sldMk cId="2614592812" sldId="259"/>
            <ac:spMk id="3" creationId="{54C28308-36D5-4439-8B60-FE821D7BFD7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No LS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Sep'23</c:v>
                </c:pt>
                <c:pt idx="1">
                  <c:v>Jan'24</c:v>
                </c:pt>
              </c:strCache>
            </c:strRef>
          </c:cat>
          <c:val>
            <c:numRef>
              <c:f>Sheet1!$B$2:$B$3</c:f>
              <c:numCache>
                <c:formatCode>General</c:formatCode>
                <c:ptCount val="2"/>
                <c:pt idx="0">
                  <c:v>71</c:v>
                </c:pt>
                <c:pt idx="1">
                  <c:v>71</c:v>
                </c:pt>
              </c:numCache>
            </c:numRef>
          </c:val>
          <c:extLst>
            <c:ext xmlns:c16="http://schemas.microsoft.com/office/drawing/2014/chart" uri="{C3380CC4-5D6E-409C-BE32-E72D297353CC}">
              <c16:uniqueId val="{00000000-7628-4115-8148-8CB714D3708C}"/>
            </c:ext>
          </c:extLst>
        </c:ser>
        <c:ser>
          <c:idx val="1"/>
          <c:order val="1"/>
          <c:tx>
            <c:strRef>
              <c:f>Sheet1!$C$1</c:f>
              <c:strCache>
                <c:ptCount val="1"/>
                <c:pt idx="0">
                  <c:v>MS</c:v>
                </c:pt>
              </c:strCache>
            </c:strRef>
          </c:tx>
          <c:spPr>
            <a:solidFill>
              <a:srgbClr val="7F7F7F"/>
            </a:solidFill>
            <a:ln>
              <a:noFill/>
            </a:ln>
            <a:effectLst/>
          </c:spPr>
          <c:invertIfNegative val="0"/>
          <c:dLbls>
            <c:dLbl>
              <c:idx val="0"/>
              <c:layout>
                <c:manualLayout>
                  <c:x val="-2.3167551563764266E-2"/>
                  <c:y val="7.42124471342146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628-4115-8148-8CB714D3708C}"/>
                </c:ext>
              </c:extLst>
            </c:dLbl>
            <c:dLbl>
              <c:idx val="1"/>
              <c:layout>
                <c:manualLayout>
                  <c:x val="-1.544503437584275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628-4115-8148-8CB714D3708C}"/>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Sep'23</c:v>
                </c:pt>
                <c:pt idx="1">
                  <c:v>Jan'24</c:v>
                </c:pt>
              </c:strCache>
            </c:strRef>
          </c:cat>
          <c:val>
            <c:numRef>
              <c:f>Sheet1!$C$2:$C$3</c:f>
              <c:numCache>
                <c:formatCode>General</c:formatCode>
                <c:ptCount val="2"/>
                <c:pt idx="0">
                  <c:v>9</c:v>
                </c:pt>
                <c:pt idx="1">
                  <c:v>8</c:v>
                </c:pt>
              </c:numCache>
            </c:numRef>
          </c:val>
          <c:extLst>
            <c:ext xmlns:c16="http://schemas.microsoft.com/office/drawing/2014/chart" uri="{C3380CC4-5D6E-409C-BE32-E72D297353CC}">
              <c16:uniqueId val="{00000001-7628-4115-8148-8CB714D3708C}"/>
            </c:ext>
          </c:extLst>
        </c:ser>
        <c:ser>
          <c:idx val="2"/>
          <c:order val="2"/>
          <c:tx>
            <c:strRef>
              <c:f>Sheet1!$D$1</c:f>
              <c:strCache>
                <c:ptCount val="1"/>
                <c:pt idx="0">
                  <c:v>HL + VHL</c:v>
                </c:pt>
              </c:strCache>
            </c:strRef>
          </c:tx>
          <c:spPr>
            <a:solidFill>
              <a:srgbClr val="A6A6A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Sep'23</c:v>
                </c:pt>
                <c:pt idx="1">
                  <c:v>Jan'24</c:v>
                </c:pt>
              </c:strCache>
            </c:strRef>
          </c:cat>
          <c:val>
            <c:numRef>
              <c:f>Sheet1!$D$2:$D$3</c:f>
              <c:numCache>
                <c:formatCode>General</c:formatCode>
                <c:ptCount val="2"/>
                <c:pt idx="0">
                  <c:v>20</c:v>
                </c:pt>
                <c:pt idx="1">
                  <c:v>21</c:v>
                </c:pt>
              </c:numCache>
            </c:numRef>
          </c:val>
          <c:extLst>
            <c:ext xmlns:c16="http://schemas.microsoft.com/office/drawing/2014/chart" uri="{C3380CC4-5D6E-409C-BE32-E72D297353CC}">
              <c16:uniqueId val="{00000002-7628-4115-8148-8CB714D3708C}"/>
            </c:ext>
          </c:extLst>
        </c:ser>
        <c:dLbls>
          <c:showLegendKey val="0"/>
          <c:showVal val="0"/>
          <c:showCatName val="0"/>
          <c:showSerName val="0"/>
          <c:showPercent val="0"/>
          <c:showBubbleSize val="0"/>
        </c:dLbls>
        <c:gapWidth val="150"/>
        <c:overlap val="100"/>
        <c:axId val="728824256"/>
        <c:axId val="397398864"/>
      </c:barChart>
      <c:catAx>
        <c:axId val="728824256"/>
        <c:scaling>
          <c:orientation val="minMax"/>
        </c:scaling>
        <c:delete val="1"/>
        <c:axPos val="l"/>
        <c:numFmt formatCode="General" sourceLinked="1"/>
        <c:majorTickMark val="none"/>
        <c:minorTickMark val="none"/>
        <c:tickLblPos val="nextTo"/>
        <c:crossAx val="397398864"/>
        <c:crosses val="autoZero"/>
        <c:auto val="1"/>
        <c:lblAlgn val="ctr"/>
        <c:lblOffset val="100"/>
        <c:noMultiLvlLbl val="0"/>
      </c:catAx>
      <c:valAx>
        <c:axId val="397398864"/>
        <c:scaling>
          <c:orientation val="minMax"/>
        </c:scaling>
        <c:delete val="1"/>
        <c:axPos val="b"/>
        <c:numFmt formatCode="0%" sourceLinked="1"/>
        <c:majorTickMark val="none"/>
        <c:minorTickMark val="none"/>
        <c:tickLblPos val="nextTo"/>
        <c:crossAx val="728824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66DCD6-323B-4B56-93DF-77ADD6E7B322}" type="datetimeFigureOut">
              <a:rPr lang="en-US" smtClean="0"/>
              <a:t>12/29/2023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ED7C5-B5E6-4362-8F69-318E2F372CE2}" type="slidenum">
              <a:rPr lang="en-US" smtClean="0"/>
              <a:t>‹#›</a:t>
            </a:fld>
            <a:endParaRPr lang="en-US"/>
          </a:p>
        </p:txBody>
      </p:sp>
    </p:spTree>
    <p:extLst>
      <p:ext uri="{BB962C8B-B14F-4D97-AF65-F5344CB8AC3E}">
        <p14:creationId xmlns:p14="http://schemas.microsoft.com/office/powerpoint/2010/main" val="49652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TIMINGS MAY VARY CUSTOMERS CAN CHECK VIA KE LIVE APP</a:t>
            </a:r>
          </a:p>
          <a:p>
            <a:endParaRPr lang="en-US" dirty="0"/>
          </a:p>
          <a:p>
            <a:r>
              <a:rPr lang="en-US" dirty="0"/>
              <a:t>UP TO 6 HOURS UP TO 10 HOURS</a:t>
            </a:r>
          </a:p>
          <a:p>
            <a:endParaRPr lang="en-US" dirty="0"/>
          </a:p>
          <a:p>
            <a:r>
              <a:rPr lang="en-US" dirty="0"/>
              <a:t>REMOVE AT&amp;C</a:t>
            </a:r>
          </a:p>
          <a:p>
            <a:endParaRPr lang="en-US" dirty="0"/>
          </a:p>
          <a:p>
            <a:r>
              <a:rPr lang="en-US" dirty="0"/>
              <a:t>Losses refer to theft and recovery and ATC</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C435F8-FC92-4E78-8175-6164D28386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807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52C28-DA4B-48A6-83FD-24EE4A62F4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8484A3-21EE-42C1-B883-91439B5BA1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072837-938C-46E0-8387-0C54D0652063}"/>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5" name="Footer Placeholder 4">
            <a:extLst>
              <a:ext uri="{FF2B5EF4-FFF2-40B4-BE49-F238E27FC236}">
                <a16:creationId xmlns:a16="http://schemas.microsoft.com/office/drawing/2014/main" id="{42F39C19-74A5-4D03-BC8D-3BD18310BF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AF1459-E5B9-404E-BEC6-BCEE7E5471F4}"/>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303447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518A4-DC12-4F51-8D0A-EDD866B3CC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B0690-C377-4A68-83C3-8DA09F07A3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EF4ADD-0303-4189-A9A4-383DE2F72090}"/>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5" name="Footer Placeholder 4">
            <a:extLst>
              <a:ext uri="{FF2B5EF4-FFF2-40B4-BE49-F238E27FC236}">
                <a16:creationId xmlns:a16="http://schemas.microsoft.com/office/drawing/2014/main" id="{00E66C42-5BC3-4131-A6B8-CF3A49754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F9001-3603-4440-BC80-0E6284576FE1}"/>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24380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8787A9-8BB8-4C99-9843-FD8651C5FC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D452F4-9C03-4206-9EB4-9BB3D3AEC8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02A97F-948C-4E53-AF7B-F626114CBB35}"/>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5" name="Footer Placeholder 4">
            <a:extLst>
              <a:ext uri="{FF2B5EF4-FFF2-40B4-BE49-F238E27FC236}">
                <a16:creationId xmlns:a16="http://schemas.microsoft.com/office/drawing/2014/main" id="{994ABB24-D482-49E0-A2FE-DACC4B5B0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7AB53E-E044-4CE2-9BC5-AD6137A7BBA3}"/>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4049722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9956D-E0B3-4DA9-9485-A3252F6BEB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C6BF9A-0C1F-4881-893E-C859463E2E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22B459-D5F6-4ADA-AE5F-79EBA775BDB9}"/>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5" name="Footer Placeholder 4">
            <a:extLst>
              <a:ext uri="{FF2B5EF4-FFF2-40B4-BE49-F238E27FC236}">
                <a16:creationId xmlns:a16="http://schemas.microsoft.com/office/drawing/2014/main" id="{4EE753D9-7752-4029-9233-9A1A8386A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19226-5839-4C7D-B7AC-6DDBC63CD27C}"/>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3850873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FEBCD-A62A-4D3D-9567-B25BED9237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DEB90-7D8E-46E4-855F-3ADF6A0F6B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C4BFCE-4B0A-41D2-8FE2-581BE5164CA8}"/>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5" name="Footer Placeholder 4">
            <a:extLst>
              <a:ext uri="{FF2B5EF4-FFF2-40B4-BE49-F238E27FC236}">
                <a16:creationId xmlns:a16="http://schemas.microsoft.com/office/drawing/2014/main" id="{7AD0E94F-755A-4CE7-BB43-0413B0926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832344-D027-4722-ACCE-E5AD54E36F8C}"/>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3619542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0FF1-BE24-4BC1-B345-A00456B8A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5313C-C495-4C6E-8761-6CAD80070E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48F383-716E-41A2-8265-21072DC0B6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8D6BC2-D2BB-4926-BC15-62FA8AE5C027}"/>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6" name="Footer Placeholder 5">
            <a:extLst>
              <a:ext uri="{FF2B5EF4-FFF2-40B4-BE49-F238E27FC236}">
                <a16:creationId xmlns:a16="http://schemas.microsoft.com/office/drawing/2014/main" id="{9A363539-642A-4AA2-943A-8159CA2460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0A65D9-E2CB-4D3F-8F0F-700DBAB517F3}"/>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2542722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70A9D-67EE-4E1F-B391-7BA151C3C7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56D84E-A03A-4C99-9AA8-FFEC638D71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5D564-E4E3-4B92-9E76-41F36C37CA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1CC8B0-F9AD-4CAD-BD3F-D75940E80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D7B112-ED78-4985-AB03-64E704430E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3EE96A-1C34-4865-9677-322A642E8FEE}"/>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8" name="Footer Placeholder 7">
            <a:extLst>
              <a:ext uri="{FF2B5EF4-FFF2-40B4-BE49-F238E27FC236}">
                <a16:creationId xmlns:a16="http://schemas.microsoft.com/office/drawing/2014/main" id="{3F406CCA-6BA1-409D-9DC2-3E00FC92FF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E4FADA-C788-447E-8AB9-68F0A0EECA66}"/>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1618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99653-397A-4A90-A4A3-B221AF8433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FF3E18-13FA-4CA2-ACD2-98BA91FE9A36}"/>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4" name="Footer Placeholder 3">
            <a:extLst>
              <a:ext uri="{FF2B5EF4-FFF2-40B4-BE49-F238E27FC236}">
                <a16:creationId xmlns:a16="http://schemas.microsoft.com/office/drawing/2014/main" id="{475879E2-6123-44B3-A7B9-0FA81A14D9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EDD76F-6070-427F-B0E4-FB983E47FF46}"/>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290960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FA59E7-80C0-41EF-B7DB-7EC1D14ED949}"/>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3" name="Footer Placeholder 2">
            <a:extLst>
              <a:ext uri="{FF2B5EF4-FFF2-40B4-BE49-F238E27FC236}">
                <a16:creationId xmlns:a16="http://schemas.microsoft.com/office/drawing/2014/main" id="{3E81D1E9-126A-4251-A81D-C9CC496624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6267D5-1939-42BD-8077-8136AA30C95A}"/>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3578228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51DFB-FB94-40B1-B349-A0509873C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1AFC6C-EC8A-42D2-851D-A268776CCB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6C109A-8109-48FA-9B6D-4CF0AFF49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792CB8-6237-4C74-926E-5AA69EDE0F9C}"/>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6" name="Footer Placeholder 5">
            <a:extLst>
              <a:ext uri="{FF2B5EF4-FFF2-40B4-BE49-F238E27FC236}">
                <a16:creationId xmlns:a16="http://schemas.microsoft.com/office/drawing/2014/main" id="{16A1D8D8-E082-4C12-B7AA-E8AC4FDAC5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D5DBF9-D195-4357-A1AE-7DEF7B57E1A8}"/>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74590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3379-6989-48C1-936B-A106011A70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9E9602-DCCF-407D-ACFD-765230F9AC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0FF81E-F7C1-4022-B3B1-61E0811BEA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543DE1-F54F-4372-883B-1F17DD2717C7}"/>
              </a:ext>
            </a:extLst>
          </p:cNvPr>
          <p:cNvSpPr>
            <a:spLocks noGrp="1"/>
          </p:cNvSpPr>
          <p:nvPr>
            <p:ph type="dt" sz="half" idx="10"/>
          </p:nvPr>
        </p:nvSpPr>
        <p:spPr/>
        <p:txBody>
          <a:bodyPr/>
          <a:lstStyle/>
          <a:p>
            <a:fld id="{23596FBC-F908-44D6-BC26-C34C70EE22AA}" type="datetimeFigureOut">
              <a:rPr lang="en-US" smtClean="0"/>
              <a:t>12/29/2023</a:t>
            </a:fld>
            <a:endParaRPr lang="en-US"/>
          </a:p>
        </p:txBody>
      </p:sp>
      <p:sp>
        <p:nvSpPr>
          <p:cNvPr id="6" name="Footer Placeholder 5">
            <a:extLst>
              <a:ext uri="{FF2B5EF4-FFF2-40B4-BE49-F238E27FC236}">
                <a16:creationId xmlns:a16="http://schemas.microsoft.com/office/drawing/2014/main" id="{B94FFDDF-F74D-4641-9FA2-F900A4969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AB84-7E06-4BD5-878B-685D1A4974F2}"/>
              </a:ext>
            </a:extLst>
          </p:cNvPr>
          <p:cNvSpPr>
            <a:spLocks noGrp="1"/>
          </p:cNvSpPr>
          <p:nvPr>
            <p:ph type="sldNum" sz="quarter" idx="12"/>
          </p:nvPr>
        </p:nvSpPr>
        <p:spPr/>
        <p:txBody>
          <a:bodyPr/>
          <a:lstStyle/>
          <a:p>
            <a:fld id="{4A42F43A-92BA-4026-9299-740B0677C472}" type="slidenum">
              <a:rPr lang="en-US" smtClean="0"/>
              <a:t>‹#›</a:t>
            </a:fld>
            <a:endParaRPr lang="en-US"/>
          </a:p>
        </p:txBody>
      </p:sp>
    </p:spTree>
    <p:extLst>
      <p:ext uri="{BB962C8B-B14F-4D97-AF65-F5344CB8AC3E}">
        <p14:creationId xmlns:p14="http://schemas.microsoft.com/office/powerpoint/2010/main" val="420989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EF7154-8870-4921-9A2B-ABDFE144B9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F66966-ABE0-4D6D-AC48-9E72D4EE28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84ACC-B0E5-4D12-9071-AEB77D441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96FBC-F908-44D6-BC26-C34C70EE22AA}" type="datetimeFigureOut">
              <a:rPr lang="en-US" smtClean="0"/>
              <a:t>12/29/2023</a:t>
            </a:fld>
            <a:endParaRPr lang="en-US"/>
          </a:p>
        </p:txBody>
      </p:sp>
      <p:sp>
        <p:nvSpPr>
          <p:cNvPr id="5" name="Footer Placeholder 4">
            <a:extLst>
              <a:ext uri="{FF2B5EF4-FFF2-40B4-BE49-F238E27FC236}">
                <a16:creationId xmlns:a16="http://schemas.microsoft.com/office/drawing/2014/main" id="{0D733766-96C0-4A5F-A41F-5408495B3D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6C4A34-ABA6-4DEE-A90B-4CC9872C80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2F43A-92BA-4026-9299-740B0677C472}" type="slidenum">
              <a:rPr lang="en-US" smtClean="0"/>
              <a:t>‹#›</a:t>
            </a:fld>
            <a:endParaRPr lang="en-US"/>
          </a:p>
        </p:txBody>
      </p:sp>
    </p:spTree>
    <p:extLst>
      <p:ext uri="{BB962C8B-B14F-4D97-AF65-F5344CB8AC3E}">
        <p14:creationId xmlns:p14="http://schemas.microsoft.com/office/powerpoint/2010/main" val="1263598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20000"/>
                <a:lumOff val="80000"/>
              </a:schemeClr>
            </a:gs>
            <a:gs pos="100000">
              <a:schemeClr val="accent2">
                <a:lumMod val="45000"/>
                <a:lumOff val="55000"/>
              </a:schemeClr>
            </a:gs>
            <a:gs pos="88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734FD2-17ED-41BE-A384-DD2F70BCBE52}"/>
              </a:ext>
            </a:extLst>
          </p:cNvPr>
          <p:cNvSpPr txBox="1"/>
          <p:nvPr/>
        </p:nvSpPr>
        <p:spPr>
          <a:xfrm>
            <a:off x="8206433" y="2793590"/>
            <a:ext cx="2856581" cy="2062103"/>
          </a:xfrm>
          <a:prstGeom prst="rect">
            <a:avLst/>
          </a:prstGeom>
          <a:noFill/>
          <a:ln w="38100">
            <a:solidFill>
              <a:schemeClr val="bg2">
                <a:lumMod val="75000"/>
              </a:schemeClr>
            </a:solidFill>
            <a:prstDash val="sysDash"/>
          </a:ln>
          <a:effectLst>
            <a:softEdge rad="12700"/>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Feeders experiencing changes in loadshed duration constitute a small percentage of the network and are typically close to the defined loss thresholds. Governance is increased on feeders indicating increased losses</a:t>
            </a:r>
          </a:p>
        </p:txBody>
      </p:sp>
      <p:sp>
        <p:nvSpPr>
          <p:cNvPr id="16" name="TextBox 15">
            <a:extLst>
              <a:ext uri="{FF2B5EF4-FFF2-40B4-BE49-F238E27FC236}">
                <a16:creationId xmlns:a16="http://schemas.microsoft.com/office/drawing/2014/main" id="{B9754EB6-898C-4D63-B58F-0E300C0E9520}"/>
              </a:ext>
            </a:extLst>
          </p:cNvPr>
          <p:cNvSpPr txBox="1"/>
          <p:nvPr/>
        </p:nvSpPr>
        <p:spPr>
          <a:xfrm>
            <a:off x="576858" y="254602"/>
            <a:ext cx="11033006" cy="47769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75000"/>
              </a:lnSpc>
              <a:spcBef>
                <a:spcPts val="0"/>
              </a:spcBef>
              <a:spcAft>
                <a:spcPts val="0"/>
              </a:spcAft>
              <a:buClrTx/>
              <a:buSzTx/>
              <a:buFontTx/>
              <a:buNone/>
              <a:tabLst/>
              <a:defRPr/>
            </a:pPr>
            <a:r>
              <a:rPr kumimoji="0" lang="en-US" sz="3200" b="1" i="0" u="none" strike="noStrike" kern="1200" cap="none" spc="-150" normalizeH="0" baseline="0" noProof="0" dirty="0">
                <a:ln>
                  <a:noFill/>
                </a:ln>
                <a:solidFill>
                  <a:srgbClr val="ED7D31"/>
                </a:solidFill>
                <a:effectLst/>
                <a:uLnTx/>
                <a:uFillTx/>
                <a:latin typeface="Calibri" panose="020F0502020204030204"/>
                <a:ea typeface="+mn-ea"/>
                <a:cs typeface="+mn-cs"/>
              </a:rPr>
              <a:t>LOADSHED REGIME REMAINS LARGELY UNCHANGED</a:t>
            </a:r>
          </a:p>
        </p:txBody>
      </p:sp>
      <p:sp>
        <p:nvSpPr>
          <p:cNvPr id="17" name="TextBox 16">
            <a:extLst>
              <a:ext uri="{FF2B5EF4-FFF2-40B4-BE49-F238E27FC236}">
                <a16:creationId xmlns:a16="http://schemas.microsoft.com/office/drawing/2014/main" id="{3A1B101C-BA59-4049-9EDC-224724284287}"/>
              </a:ext>
            </a:extLst>
          </p:cNvPr>
          <p:cNvSpPr txBox="1"/>
          <p:nvPr/>
        </p:nvSpPr>
        <p:spPr>
          <a:xfrm>
            <a:off x="595777" y="5047658"/>
            <a:ext cx="11014087"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Notes: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There is no significant change to power supply position to the city, however timings may vary.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The percentages above also include growth in network against new connections. Individual feeder numbers may change, however overall situation remains stable.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Percentages of loadshed exemption are based on number of feeders in KE network. At time of privatization, only 6.6% feeders had zero load-shed.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Losses (short for Aggregate Technical &amp; Commercial losses) refer to ratio of electricity theft and non-payment of bills. Loadshed is based on an assessment of rolling average of AT&amp;C losses over a 12-month period.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0" i="0"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Over the last year, government-mandated increases in electricity prices have affected customer propensity to pay bills, impacting recoveries. KE is making all efforts to address the challenge by facilitating customers in coordination with elected area representatives.</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Arrow: Up 21">
            <a:extLst>
              <a:ext uri="{FF2B5EF4-FFF2-40B4-BE49-F238E27FC236}">
                <a16:creationId xmlns:a16="http://schemas.microsoft.com/office/drawing/2014/main" id="{6C85410B-E55A-4AB2-86A4-CEA2671DD6CB}"/>
              </a:ext>
            </a:extLst>
          </p:cNvPr>
          <p:cNvSpPr/>
          <p:nvPr/>
        </p:nvSpPr>
        <p:spPr>
          <a:xfrm rot="10800000">
            <a:off x="11042791" y="4002810"/>
            <a:ext cx="513981" cy="630764"/>
          </a:xfrm>
          <a:prstGeom prst="upArrow">
            <a:avLst/>
          </a:prstGeom>
          <a:solidFill>
            <a:srgbClr val="FE8986"/>
          </a:solidFill>
          <a:ln>
            <a:solidFill>
              <a:srgbClr val="FE89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54C28308-36D5-4439-8B60-FE821D7BFD75}"/>
              </a:ext>
            </a:extLst>
          </p:cNvPr>
          <p:cNvSpPr txBox="1"/>
          <p:nvPr/>
        </p:nvSpPr>
        <p:spPr>
          <a:xfrm>
            <a:off x="434832" y="694257"/>
            <a:ext cx="11347961" cy="155427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Load-shed schedules are reviewed and updated quarterly in line with loss profiles of areas. Areas with reduced losses benefit from load-shed reductions/exemptions while there is </a:t>
            </a:r>
            <a:r>
              <a:rPr kumimoji="0" lang="en-PK" sz="1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pro-rata </a:t>
            </a:r>
            <a:r>
              <a:rPr kumimoji="0" lang="en-US" sz="1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increase in </a:t>
            </a:r>
            <a:r>
              <a:rPr kumimoji="0" lang="en-US" sz="1900" b="0" i="0" u="none" strike="noStrike" kern="1200" cap="none" spc="0" normalizeH="0" baseline="0" noProof="0" dirty="0" err="1">
                <a:ln>
                  <a:noFill/>
                </a:ln>
                <a:solidFill>
                  <a:prstClr val="white">
                    <a:lumMod val="50000"/>
                  </a:prstClr>
                </a:solidFill>
                <a:effectLst/>
                <a:uLnTx/>
                <a:uFillTx/>
                <a:latin typeface="Calibri" panose="020F0502020204030204"/>
                <a:ea typeface="+mn-ea"/>
                <a:cs typeface="+mn-cs"/>
              </a:rPr>
              <a:t>loadshed</a:t>
            </a:r>
            <a:r>
              <a:rPr kumimoji="0" lang="en-US" sz="1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in case of increased power theft and default.</a:t>
            </a:r>
            <a:r>
              <a:rPr kumimoji="0" lang="en-PK" sz="1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t>
            </a:r>
            <a:r>
              <a:rPr kumimoji="0" lang="en-US" sz="1900" b="1"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The latest load-shed schedule, effective from January 01, 2024, is available on KE website.</a:t>
            </a:r>
            <a:r>
              <a:rPr kumimoji="0" lang="en-US" sz="1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Customers can also check KE Live App and KE WhatsApp service for updates. There is no significant change in </a:t>
            </a:r>
            <a:r>
              <a:rPr kumimoji="0" lang="en-US" sz="1900" b="0" i="0" u="none" strike="noStrike" kern="1200" cap="none" spc="0" normalizeH="0" baseline="0" noProof="0" dirty="0" err="1">
                <a:ln>
                  <a:noFill/>
                </a:ln>
                <a:solidFill>
                  <a:prstClr val="white">
                    <a:lumMod val="50000"/>
                  </a:prstClr>
                </a:solidFill>
                <a:effectLst/>
                <a:uLnTx/>
                <a:uFillTx/>
                <a:latin typeface="Calibri" panose="020F0502020204030204"/>
                <a:ea typeface="+mn-ea"/>
                <a:cs typeface="+mn-cs"/>
              </a:rPr>
              <a:t>th</a:t>
            </a:r>
            <a:r>
              <a:rPr kumimoji="0" lang="en-US" sz="1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e percentage of exempted feeders.</a:t>
            </a:r>
          </a:p>
        </p:txBody>
      </p:sp>
      <p:sp>
        <p:nvSpPr>
          <p:cNvPr id="7" name="TextBox 6">
            <a:extLst>
              <a:ext uri="{FF2B5EF4-FFF2-40B4-BE49-F238E27FC236}">
                <a16:creationId xmlns:a16="http://schemas.microsoft.com/office/drawing/2014/main" id="{F1ECD724-94D5-E459-90C6-153EF1FA00D2}"/>
              </a:ext>
            </a:extLst>
          </p:cNvPr>
          <p:cNvSpPr txBox="1"/>
          <p:nvPr/>
        </p:nvSpPr>
        <p:spPr>
          <a:xfrm>
            <a:off x="434832" y="2376443"/>
            <a:ext cx="6098874"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E7E6E6">
                    <a:lumMod val="50000"/>
                  </a:srgbClr>
                </a:solidFill>
                <a:effectLst/>
                <a:uLnTx/>
                <a:uFillTx/>
                <a:latin typeface="Calibri" panose="020F0502020204030204"/>
                <a:ea typeface="+mn-ea"/>
                <a:cs typeface="+mn-cs"/>
              </a:rPr>
              <a:t>Comparison of KE Feeders Loss Profile</a:t>
            </a:r>
          </a:p>
        </p:txBody>
      </p:sp>
      <p:pic>
        <p:nvPicPr>
          <p:cNvPr id="9" name="Picture 8">
            <a:extLst>
              <a:ext uri="{FF2B5EF4-FFF2-40B4-BE49-F238E27FC236}">
                <a16:creationId xmlns:a16="http://schemas.microsoft.com/office/drawing/2014/main" id="{2ECD2B57-2556-F769-19A6-671E1EF25DE0}"/>
              </a:ext>
            </a:extLst>
          </p:cNvPr>
          <p:cNvPicPr>
            <a:picLocks noChangeAspect="1"/>
          </p:cNvPicPr>
          <p:nvPr/>
        </p:nvPicPr>
        <p:blipFill rotWithShape="1">
          <a:blip r:embed="rId3"/>
          <a:srcRect l="11826" t="64942" b="23856"/>
          <a:stretch/>
        </p:blipFill>
        <p:spPr>
          <a:xfrm>
            <a:off x="2235599" y="4646905"/>
            <a:ext cx="5970834" cy="342783"/>
          </a:xfrm>
          <a:prstGeom prst="rect">
            <a:avLst/>
          </a:prstGeom>
        </p:spPr>
      </p:pic>
      <p:sp>
        <p:nvSpPr>
          <p:cNvPr id="6" name="Rectangle 5">
            <a:extLst>
              <a:ext uri="{FF2B5EF4-FFF2-40B4-BE49-F238E27FC236}">
                <a16:creationId xmlns:a16="http://schemas.microsoft.com/office/drawing/2014/main" id="{A2137E54-6025-4080-A00F-6171311540ED}"/>
              </a:ext>
            </a:extLst>
          </p:cNvPr>
          <p:cNvSpPr/>
          <p:nvPr/>
        </p:nvSpPr>
        <p:spPr>
          <a:xfrm>
            <a:off x="629906" y="3282566"/>
            <a:ext cx="1135394" cy="771693"/>
          </a:xfrm>
          <a:prstGeom prst="rect">
            <a:avLst/>
          </a:prstGeom>
          <a:solidFill>
            <a:srgbClr val="FCEBE0"/>
          </a:solidFill>
          <a:ln>
            <a:solidFill>
              <a:srgbClr val="FCEC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PK"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0821C3D-42DF-4697-ADDB-CA20C0096995}"/>
              </a:ext>
            </a:extLst>
          </p:cNvPr>
          <p:cNvSpPr txBox="1"/>
          <p:nvPr/>
        </p:nvSpPr>
        <p:spPr>
          <a:xfrm>
            <a:off x="108236" y="2810608"/>
            <a:ext cx="16523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888685"/>
                </a:solidFill>
                <a:effectLst/>
                <a:uLnTx/>
                <a:uFillTx/>
                <a:latin typeface="Calibri" panose="020F0502020204030204"/>
                <a:ea typeface="+mn-ea"/>
                <a:cs typeface="+mn-cs"/>
              </a:rPr>
              <a:t>January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888685"/>
                </a:solidFill>
                <a:effectLst/>
                <a:uLnTx/>
                <a:uFillTx/>
                <a:latin typeface="Calibri" panose="020F0502020204030204"/>
                <a:ea typeface="+mn-ea"/>
                <a:cs typeface="+mn-cs"/>
              </a:rPr>
              <a:t>2024</a:t>
            </a:r>
          </a:p>
        </p:txBody>
      </p:sp>
      <p:sp>
        <p:nvSpPr>
          <p:cNvPr id="20" name="TextBox 19">
            <a:extLst>
              <a:ext uri="{FF2B5EF4-FFF2-40B4-BE49-F238E27FC236}">
                <a16:creationId xmlns:a16="http://schemas.microsoft.com/office/drawing/2014/main" id="{E1B533E0-A231-4B1A-8237-7B6D33D918FA}"/>
              </a:ext>
            </a:extLst>
          </p:cNvPr>
          <p:cNvSpPr txBox="1"/>
          <p:nvPr/>
        </p:nvSpPr>
        <p:spPr>
          <a:xfrm>
            <a:off x="144825" y="3940755"/>
            <a:ext cx="1652306"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888685"/>
                </a:solidFill>
                <a:effectLst/>
                <a:uLnTx/>
                <a:uFillTx/>
                <a:latin typeface="Calibri" panose="020F0502020204030204"/>
                <a:ea typeface="+mn-ea"/>
                <a:cs typeface="+mn-cs"/>
              </a:rPr>
              <a:t>September </a:t>
            </a:r>
            <a:br>
              <a:rPr kumimoji="0" lang="en-US" sz="2400" b="1" i="0" u="none" strike="noStrike" kern="1200" cap="none" spc="0" normalizeH="0" baseline="0" noProof="0" dirty="0">
                <a:ln>
                  <a:noFill/>
                </a:ln>
                <a:solidFill>
                  <a:srgbClr val="888685"/>
                </a:solidFill>
                <a:effectLst/>
                <a:uLnTx/>
                <a:uFillTx/>
                <a:latin typeface="Calibri" panose="020F0502020204030204"/>
                <a:ea typeface="+mn-ea"/>
                <a:cs typeface="+mn-cs"/>
              </a:rPr>
            </a:br>
            <a:r>
              <a:rPr kumimoji="0" lang="en-US" sz="2400" b="1" i="0" u="none" strike="noStrike" kern="1200" cap="none" spc="0" normalizeH="0" baseline="0" noProof="0" dirty="0">
                <a:ln>
                  <a:noFill/>
                </a:ln>
                <a:solidFill>
                  <a:srgbClr val="888685"/>
                </a:solidFill>
                <a:effectLst/>
                <a:uLnTx/>
                <a:uFillTx/>
                <a:latin typeface="Calibri" panose="020F0502020204030204"/>
                <a:ea typeface="+mn-ea"/>
                <a:cs typeface="+mn-cs"/>
              </a:rPr>
              <a:t>2023</a:t>
            </a:r>
          </a:p>
        </p:txBody>
      </p:sp>
      <p:sp>
        <p:nvSpPr>
          <p:cNvPr id="15" name="Arrow: Up 14">
            <a:extLst>
              <a:ext uri="{FF2B5EF4-FFF2-40B4-BE49-F238E27FC236}">
                <a16:creationId xmlns:a16="http://schemas.microsoft.com/office/drawing/2014/main" id="{EED9B17B-9C86-4657-8CD3-0DCB08E738BF}"/>
              </a:ext>
            </a:extLst>
          </p:cNvPr>
          <p:cNvSpPr/>
          <p:nvPr/>
        </p:nvSpPr>
        <p:spPr>
          <a:xfrm>
            <a:off x="11048113" y="2847910"/>
            <a:ext cx="513981" cy="630764"/>
          </a:xfrm>
          <a:prstGeom prst="upArrow">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4" name="Chart 3">
            <a:extLst>
              <a:ext uri="{FF2B5EF4-FFF2-40B4-BE49-F238E27FC236}">
                <a16:creationId xmlns:a16="http://schemas.microsoft.com/office/drawing/2014/main" id="{7587C333-1630-8844-A607-4FF908378227}"/>
              </a:ext>
            </a:extLst>
          </p:cNvPr>
          <p:cNvGraphicFramePr/>
          <p:nvPr>
            <p:extLst>
              <p:ext uri="{D42A27DB-BD31-4B8C-83A1-F6EECF244321}">
                <p14:modId xmlns:p14="http://schemas.microsoft.com/office/powerpoint/2010/main" val="3070515970"/>
              </p:ext>
            </p:extLst>
          </p:nvPr>
        </p:nvGraphicFramePr>
        <p:xfrm>
          <a:off x="1606962" y="2458317"/>
          <a:ext cx="6488121" cy="2536675"/>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52388073-671C-C66E-4EA4-D443F16994E8}"/>
              </a:ext>
            </a:extLst>
          </p:cNvPr>
          <p:cNvSpPr txBox="1"/>
          <p:nvPr/>
        </p:nvSpPr>
        <p:spPr>
          <a:xfrm>
            <a:off x="3997560" y="2957249"/>
            <a:ext cx="893390" cy="461665"/>
          </a:xfrm>
          <a:prstGeom prst="rect">
            <a:avLst/>
          </a:prstGeom>
          <a:noFill/>
        </p:spPr>
        <p:txBody>
          <a:bodyPr wrap="square" rtlCol="0">
            <a:spAutoFit/>
          </a:bodyPr>
          <a:lstStyle/>
          <a:p>
            <a:r>
              <a:rPr lang="en-US" sz="2400" b="1" dirty="0">
                <a:solidFill>
                  <a:schemeClr val="bg1"/>
                </a:solidFill>
              </a:rPr>
              <a:t>%</a:t>
            </a:r>
          </a:p>
        </p:txBody>
      </p:sp>
      <p:sp>
        <p:nvSpPr>
          <p:cNvPr id="8" name="TextBox 7">
            <a:extLst>
              <a:ext uri="{FF2B5EF4-FFF2-40B4-BE49-F238E27FC236}">
                <a16:creationId xmlns:a16="http://schemas.microsoft.com/office/drawing/2014/main" id="{127DBC1A-0573-9395-17EB-89461CD4C6DB}"/>
              </a:ext>
            </a:extLst>
          </p:cNvPr>
          <p:cNvSpPr txBox="1"/>
          <p:nvPr/>
        </p:nvSpPr>
        <p:spPr>
          <a:xfrm>
            <a:off x="3983492" y="4078185"/>
            <a:ext cx="893390" cy="461665"/>
          </a:xfrm>
          <a:prstGeom prst="rect">
            <a:avLst/>
          </a:prstGeom>
          <a:noFill/>
        </p:spPr>
        <p:txBody>
          <a:bodyPr wrap="square" rtlCol="0">
            <a:spAutoFit/>
          </a:bodyPr>
          <a:lstStyle/>
          <a:p>
            <a:r>
              <a:rPr lang="en-US" sz="2400" b="1" dirty="0">
                <a:solidFill>
                  <a:schemeClr val="bg1"/>
                </a:solidFill>
              </a:rPr>
              <a:t>%</a:t>
            </a:r>
          </a:p>
        </p:txBody>
      </p:sp>
      <p:sp>
        <p:nvSpPr>
          <p:cNvPr id="11" name="TextBox 10">
            <a:extLst>
              <a:ext uri="{FF2B5EF4-FFF2-40B4-BE49-F238E27FC236}">
                <a16:creationId xmlns:a16="http://schemas.microsoft.com/office/drawing/2014/main" id="{DFBC52F6-8873-62C1-7052-CAABD14E464B}"/>
              </a:ext>
            </a:extLst>
          </p:cNvPr>
          <p:cNvSpPr txBox="1"/>
          <p:nvPr/>
        </p:nvSpPr>
        <p:spPr>
          <a:xfrm>
            <a:off x="7346058" y="2950399"/>
            <a:ext cx="893390" cy="461665"/>
          </a:xfrm>
          <a:prstGeom prst="rect">
            <a:avLst/>
          </a:prstGeom>
          <a:noFill/>
        </p:spPr>
        <p:txBody>
          <a:bodyPr wrap="square" rtlCol="0">
            <a:spAutoFit/>
          </a:bodyPr>
          <a:lstStyle/>
          <a:p>
            <a:r>
              <a:rPr lang="en-US" sz="2400" b="1" dirty="0">
                <a:solidFill>
                  <a:schemeClr val="bg1"/>
                </a:solidFill>
              </a:rPr>
              <a:t>%</a:t>
            </a:r>
          </a:p>
        </p:txBody>
      </p:sp>
      <p:sp>
        <p:nvSpPr>
          <p:cNvPr id="12" name="TextBox 11">
            <a:extLst>
              <a:ext uri="{FF2B5EF4-FFF2-40B4-BE49-F238E27FC236}">
                <a16:creationId xmlns:a16="http://schemas.microsoft.com/office/drawing/2014/main" id="{817C4AAE-5033-17EF-C489-0969ABABB397}"/>
              </a:ext>
            </a:extLst>
          </p:cNvPr>
          <p:cNvSpPr txBox="1"/>
          <p:nvPr/>
        </p:nvSpPr>
        <p:spPr>
          <a:xfrm>
            <a:off x="7393244" y="4081416"/>
            <a:ext cx="893390" cy="461665"/>
          </a:xfrm>
          <a:prstGeom prst="rect">
            <a:avLst/>
          </a:prstGeom>
          <a:noFill/>
        </p:spPr>
        <p:txBody>
          <a:bodyPr wrap="square" rtlCol="0">
            <a:spAutoFit/>
          </a:bodyPr>
          <a:lstStyle/>
          <a:p>
            <a:r>
              <a:rPr lang="en-US" sz="2400" b="1" dirty="0">
                <a:solidFill>
                  <a:schemeClr val="bg1"/>
                </a:solidFill>
              </a:rPr>
              <a:t>%</a:t>
            </a:r>
          </a:p>
        </p:txBody>
      </p:sp>
      <p:sp>
        <p:nvSpPr>
          <p:cNvPr id="13" name="TextBox 12">
            <a:extLst>
              <a:ext uri="{FF2B5EF4-FFF2-40B4-BE49-F238E27FC236}">
                <a16:creationId xmlns:a16="http://schemas.microsoft.com/office/drawing/2014/main" id="{4570F422-557C-3DC1-AD85-C4CAB2F15494}"/>
              </a:ext>
            </a:extLst>
          </p:cNvPr>
          <p:cNvSpPr txBox="1"/>
          <p:nvPr/>
        </p:nvSpPr>
        <p:spPr>
          <a:xfrm>
            <a:off x="6290783" y="2952267"/>
            <a:ext cx="893390" cy="461665"/>
          </a:xfrm>
          <a:prstGeom prst="rect">
            <a:avLst/>
          </a:prstGeom>
          <a:noFill/>
        </p:spPr>
        <p:txBody>
          <a:bodyPr wrap="square" rtlCol="0">
            <a:spAutoFit/>
          </a:bodyPr>
          <a:lstStyle/>
          <a:p>
            <a:r>
              <a:rPr lang="en-US" sz="2400" b="1" dirty="0">
                <a:solidFill>
                  <a:schemeClr val="bg1"/>
                </a:solidFill>
              </a:rPr>
              <a:t>%</a:t>
            </a:r>
          </a:p>
        </p:txBody>
      </p:sp>
      <p:sp>
        <p:nvSpPr>
          <p:cNvPr id="14" name="TextBox 13">
            <a:extLst>
              <a:ext uri="{FF2B5EF4-FFF2-40B4-BE49-F238E27FC236}">
                <a16:creationId xmlns:a16="http://schemas.microsoft.com/office/drawing/2014/main" id="{7963CFFF-36B1-E808-D32D-242FBEC7EAEE}"/>
              </a:ext>
            </a:extLst>
          </p:cNvPr>
          <p:cNvSpPr txBox="1"/>
          <p:nvPr/>
        </p:nvSpPr>
        <p:spPr>
          <a:xfrm>
            <a:off x="6272172" y="4078246"/>
            <a:ext cx="893390" cy="461665"/>
          </a:xfrm>
          <a:prstGeom prst="rect">
            <a:avLst/>
          </a:prstGeom>
          <a:noFill/>
        </p:spPr>
        <p:txBody>
          <a:bodyPr wrap="square" rtlCol="0">
            <a:spAutoFit/>
          </a:bodyPr>
          <a:lstStyle/>
          <a:p>
            <a:r>
              <a:rPr lang="en-US" sz="2400" b="1" dirty="0">
                <a:solidFill>
                  <a:schemeClr val="bg1"/>
                </a:solidFill>
              </a:rPr>
              <a:t>%</a:t>
            </a:r>
          </a:p>
        </p:txBody>
      </p:sp>
    </p:spTree>
    <p:extLst>
      <p:ext uri="{BB962C8B-B14F-4D97-AF65-F5344CB8AC3E}">
        <p14:creationId xmlns:p14="http://schemas.microsoft.com/office/powerpoint/2010/main" val="2614592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322</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Ovais Rasheed</dc:creator>
  <cp:lastModifiedBy>Heba Moeen</cp:lastModifiedBy>
  <cp:revision>7</cp:revision>
  <dcterms:created xsi:type="dcterms:W3CDTF">2023-12-27T11:00:46Z</dcterms:created>
  <dcterms:modified xsi:type="dcterms:W3CDTF">2023-12-29T15:11:52Z</dcterms:modified>
</cp:coreProperties>
</file>